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8" r:id="rId2"/>
    <p:sldId id="259" r:id="rId3"/>
    <p:sldId id="275" r:id="rId4"/>
    <p:sldId id="286" r:id="rId5"/>
    <p:sldId id="282" r:id="rId6"/>
    <p:sldId id="283" r:id="rId7"/>
    <p:sldId id="284" r:id="rId8"/>
    <p:sldId id="271" r:id="rId9"/>
    <p:sldId id="272" r:id="rId10"/>
    <p:sldId id="274" r:id="rId11"/>
    <p:sldId id="281" r:id="rId12"/>
    <p:sldId id="285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4" autoAdjust="0"/>
    <p:restoredTop sz="97030"/>
  </p:normalViewPr>
  <p:slideViewPr>
    <p:cSldViewPr snapToGrid="0" snapToObjects="1">
      <p:cViewPr varScale="1">
        <p:scale>
          <a:sx n="119" d="100"/>
          <a:sy n="119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E6847-DFDE-D748-9374-FC8A6B2766B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776A1-B8A1-594C-84D0-BA43BF98D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59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F5DE-4A2C-3547-9128-CBF44EBE1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EEFE5-3ABD-A14C-9823-09B6A3434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FA4E-CFB5-4743-BCA7-D83A4537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3E167-13AF-FB40-9843-B5D9F233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5D0F-CC6C-9D4E-9D19-E12F8D53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36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EB7F-2506-A249-964D-6708EDEF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2A494-CF8E-D449-8A10-966E774BE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F17CF-EC78-BF45-B701-E090DE40B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62D78-0439-0A4E-8EFC-60D5A389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6B330-6FCB-4F47-97C8-A8EF8A54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9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B8C0E-18CA-954D-8880-A2C16EA71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1A325-BBBD-EA47-8CE5-38EF7C685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E9F65-65BE-184F-9ACC-7CD36193D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F0A1A-70D9-C242-A5CE-54D8C657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477E6-4BF7-4C4F-9BB8-D0B080B8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C1AB-713C-C046-A0A6-8C456059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DAB1-7730-9B47-BBD9-0BCEBCB6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8BFEC-1B01-CB40-903F-0EE09EFF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40A41-E390-AC4A-95FC-0DCEC851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63172-7B33-E84C-94C7-3A8F9A44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9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8788-9C83-3941-88CB-652D53F5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60EE7-BEE4-0240-BB6F-668F8916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CA8D-3D96-2C4A-B2D5-7D2AB988C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AC0D8-FD46-9147-A218-2B2266050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3E7F-CE03-884A-B315-1705FD86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951A-2E35-1B48-B1E5-BB207C5F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6567-CF97-B94F-8BAB-6F6E37FCE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8F6C6-8FF3-7E40-BB44-A18FADA9F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F106B-1D4C-E242-92C2-51C219DA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8838E-1F7E-B14D-95F2-03B8FAEC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ED877-9602-9A47-9C7D-5033FC7A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8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B7EF-599D-5044-9221-F899D328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F9269-7327-2E45-89FB-97CC00F0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8F4DE-F12C-BE46-AF39-A4DF701DA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5F472-EBFA-1242-B736-FE0FA4B82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4A958-085D-6B41-9D0B-77503D6E1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CA134-3410-814D-89F6-3EF9C419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E98544-D7CD-3149-BFF1-BBE568F4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406CB-0168-B94C-A648-78B096DB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1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0697-5491-1847-B7F1-F4E76D4C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94326-CFD3-734A-B9ED-DBAEE199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2EE3A-5B2F-A243-8960-57525785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9E279-DD25-034E-B767-BBE28FAF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B43FC2-F56A-AC44-98B5-E2EC0724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11AD1-CAD7-A041-A832-FBBDD7FE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4B1B6-F87A-934D-A5BC-6DA7530E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7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2E0F-DC40-6B4C-84AE-5188293E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1A95-09E2-2E45-9BCA-54138914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C65A2-D087-5C4B-9E82-99697B3EC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D156-1932-3D4F-9D48-FE2A38612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0D1A3-05D6-EF4E-A1E4-71521929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E7A85-2849-8644-99B4-FD9A951A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75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E24B-D562-BE45-8DE6-6D4331FF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2E3FC-27C6-D947-A860-74EB28106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9389D-7E35-574C-9736-F614AC703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70A4-FFF1-1440-8A80-120A432C0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2CB3B-7CE5-FB45-92EF-72A380D64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1A128-5229-8945-94EF-4DC21451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0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9D0A7-F198-7E49-A72E-AB54C469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205B8-B437-8E41-887B-F60BC2E09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847D5-217E-1543-A41F-287A4700D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4BF8C-9F1B-1A4F-A9B4-DC7A945EC7B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5E970-A023-4E4F-94E2-7FC8BFA3A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311FD-0D61-1544-B585-AC5BEDB9B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A2CD1-4A1D-1241-BD80-4F074CFE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5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D15B-DC66-4CE5-9E6E-4D1C6BC6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The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D5B30-9C4C-495D-A462-D459474108D1}"/>
              </a:ext>
            </a:extLst>
          </p:cNvPr>
          <p:cNvSpPr txBox="1"/>
          <p:nvPr/>
        </p:nvSpPr>
        <p:spPr>
          <a:xfrm>
            <a:off x="729916" y="1989221"/>
            <a:ext cx="10932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identify correlative data that will allow us to predict oil price into the future.</a:t>
            </a:r>
          </a:p>
          <a:p>
            <a:endParaRPr lang="en-US" sz="2400" dirty="0"/>
          </a:p>
          <a:p>
            <a:r>
              <a:rPr lang="en-US" sz="2400" dirty="0"/>
              <a:t>We can identify correlative data that will allow us to predict oil price movement up or down into the future.</a:t>
            </a:r>
          </a:p>
          <a:p>
            <a:endParaRPr lang="en-US" sz="2400" dirty="0"/>
          </a:p>
          <a:p>
            <a:r>
              <a:rPr lang="en-US" sz="2400" dirty="0"/>
              <a:t>We will use sentiment, machine learning, and deep learning to meet these objectives.</a:t>
            </a:r>
          </a:p>
        </p:txBody>
      </p:sp>
    </p:spTree>
    <p:extLst>
      <p:ext uri="{BB962C8B-B14F-4D97-AF65-F5344CB8AC3E}">
        <p14:creationId xmlns:p14="http://schemas.microsoft.com/office/powerpoint/2010/main" val="144309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1DF76C3-474F-491A-9628-BC8BFE9D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94" y="1027906"/>
            <a:ext cx="10842812" cy="7001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77E48-50DD-4D9F-8DC1-D22C5A73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Classifier Reports</a:t>
            </a:r>
          </a:p>
        </p:txBody>
      </p:sp>
    </p:spTree>
    <p:extLst>
      <p:ext uri="{BB962C8B-B14F-4D97-AF65-F5344CB8AC3E}">
        <p14:creationId xmlns:p14="http://schemas.microsoft.com/office/powerpoint/2010/main" val="322578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41898E-0FF2-44F8-A098-8871942FC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1274564"/>
            <a:ext cx="7502608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Model, Eval &amp;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LSTM + Random forest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models were appropriate for the business outcomes?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LSTM + Random Forest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were the outcomes of your evaluation?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Next day trend : up or down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Did you take a step to optimize your parameters?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Loss curve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were the final evaluation metrics for your final consideration set of models?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C06DEF-359C-4D01-A565-CD442E5C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9044"/>
            <a:ext cx="55911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C28814-E107-487D-B996-94A3DE3A193F}"/>
              </a:ext>
            </a:extLst>
          </p:cNvPr>
          <p:cNvSpPr txBox="1"/>
          <p:nvPr/>
        </p:nvSpPr>
        <p:spPr>
          <a:xfrm>
            <a:off x="8007433" y="4203743"/>
            <a:ext cx="9280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21FED-19E1-4D8C-9EF1-9E0D23538F5D}"/>
              </a:ext>
            </a:extLst>
          </p:cNvPr>
          <p:cNvSpPr txBox="1"/>
          <p:nvPr/>
        </p:nvSpPr>
        <p:spPr>
          <a:xfrm>
            <a:off x="8012905" y="3571169"/>
            <a:ext cx="9280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94172-8FF8-43C7-AE56-86D0DF63F104}"/>
              </a:ext>
            </a:extLst>
          </p:cNvPr>
          <p:cNvSpPr txBox="1"/>
          <p:nvPr/>
        </p:nvSpPr>
        <p:spPr>
          <a:xfrm>
            <a:off x="8007433" y="2938596"/>
            <a:ext cx="9280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07494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CDA67B7-8003-4D4A-A089-7326E860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1" y="548640"/>
            <a:ext cx="8696857" cy="597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9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DCAD-1AA5-4A33-B384-D55B16C9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63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Oil Price Prediction Effort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4BE6672-C537-46A4-96C7-8EE952730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08823"/>
              </p:ext>
            </p:extLst>
          </p:nvPr>
        </p:nvGraphicFramePr>
        <p:xfrm>
          <a:off x="2032000" y="719664"/>
          <a:ext cx="8128000" cy="5312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31598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59911520"/>
                    </a:ext>
                  </a:extLst>
                </a:gridCol>
              </a:tblGrid>
              <a:tr h="1289293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/>
                        <a:t>Data Acquisition</a:t>
                      </a:r>
                    </a:p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Assess Data Options</a:t>
                      </a:r>
                    </a:p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Proxies/</a:t>
                      </a:r>
                      <a:r>
                        <a:rPr lang="en-US" sz="2400" baseline="0" dirty="0" err="1">
                          <a:solidFill>
                            <a:schemeClr val="tx1"/>
                          </a:solidFill>
                        </a:rPr>
                        <a:t>Supply|Demand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/>
                        <a:t>Data Cleanse/Prep</a:t>
                      </a:r>
                    </a:p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Data Fill – Average – Manipulation(fill-linear)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40212"/>
                  </a:ext>
                </a:extLst>
              </a:tr>
              <a:tr h="169886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Twitter Sentiment</a:t>
                      </a:r>
                    </a:p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Initial Test Correlations</a:t>
                      </a:r>
                    </a:p>
                    <a:p>
                      <a:pPr algn="ctr"/>
                      <a:r>
                        <a:rPr lang="en-US" sz="2400" b="1" dirty="0"/>
                        <a:t>Visualize/Graph</a:t>
                      </a:r>
                    </a:p>
                    <a:p>
                      <a:pPr algn="ctr"/>
                      <a:r>
                        <a:rPr lang="en-US" sz="2400" b="1" dirty="0"/>
                        <a:t>Random Walk</a:t>
                      </a:r>
                    </a:p>
                    <a:p>
                      <a:pPr algn="ctr"/>
                      <a:r>
                        <a:rPr lang="en-US" sz="2400" b="1" dirty="0" err="1"/>
                        <a:t>ADFuller</a:t>
                      </a:r>
                      <a:r>
                        <a:rPr lang="en-US" sz="2400" b="1" dirty="0"/>
                        <a:t>/Trend</a:t>
                      </a:r>
                    </a:p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64452"/>
                  </a:ext>
                </a:extLst>
              </a:tr>
              <a:tr h="1289293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Modelling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Combine Data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Regression/Price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Classification/Up or Down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Neural Network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dirty="0">
                          <a:solidFill>
                            <a:schemeClr val="bg1"/>
                          </a:solidFill>
                        </a:rPr>
                        <a:t>Interpretation/</a:t>
                      </a:r>
                      <a:r>
                        <a:rPr lang="en-US" sz="2900" b="1" dirty="0" err="1">
                          <a:solidFill>
                            <a:schemeClr val="bg1"/>
                          </a:solidFill>
                        </a:rPr>
                        <a:t>Interation</a:t>
                      </a:r>
                      <a:endParaRPr lang="en-US" sz="29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Modelling Conclusions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Determine Next Steps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 Manipulation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 Acquisition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84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05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0794-9FCA-B84D-8E7B-7880AD77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242" y="1483895"/>
            <a:ext cx="7437938" cy="637674"/>
          </a:xfrm>
        </p:spPr>
        <p:txBody>
          <a:bodyPr/>
          <a:lstStyle/>
          <a:p>
            <a:pPr algn="ctr"/>
            <a:r>
              <a:rPr lang="en-US" dirty="0"/>
              <a:t>Data Acquisition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ECC2B1-7D8C-409B-87C0-9BB200CAC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85740"/>
              </p:ext>
            </p:extLst>
          </p:nvPr>
        </p:nvGraphicFramePr>
        <p:xfrm>
          <a:off x="2112211" y="2612634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0577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0849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Oil Price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Yahoo Finance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GDP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Macrotrends.net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767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Housing Starts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Macrotrends.net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27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Oil Production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OECD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9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Vader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Twitter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4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Text Blob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Twitter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871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0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D551-80F1-4272-9EF6-24CBB267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364" y="360604"/>
            <a:ext cx="5819274" cy="6535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Visually Correlated?</a:t>
            </a:r>
          </a:p>
        </p:txBody>
      </p:sp>
      <p:pic>
        <p:nvPicPr>
          <p:cNvPr id="6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EA8388F-3358-4F70-AFDA-323026F3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46" y="3092273"/>
            <a:ext cx="5375655" cy="179405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33352B6-6CFC-4E43-9BF3-CFFE4630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45" y="1296191"/>
            <a:ext cx="5375655" cy="178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5A50A-C431-4A96-8EF7-E82F5699D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345" y="3139921"/>
            <a:ext cx="5375655" cy="1803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0FB08C-EF50-40B1-A5C2-A2328755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45" y="5003299"/>
            <a:ext cx="5375655" cy="1811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7DF05D-4A31-4687-8AFE-F4CC0C933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345" y="5062492"/>
            <a:ext cx="5375655" cy="17955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5217D2-01C7-4078-981A-E9CB8394B11C}"/>
              </a:ext>
            </a:extLst>
          </p:cNvPr>
          <p:cNvSpPr txBox="1"/>
          <p:nvPr/>
        </p:nvSpPr>
        <p:spPr>
          <a:xfrm rot="16200000">
            <a:off x="-251832" y="1965063"/>
            <a:ext cx="157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GDP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581B0-3EE3-436F-9241-B19762002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46" y="1269363"/>
            <a:ext cx="5375655" cy="1800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B80C90-B49E-4CDB-BB93-AB787D5F7626}"/>
              </a:ext>
            </a:extLst>
          </p:cNvPr>
          <p:cNvSpPr txBox="1"/>
          <p:nvPr/>
        </p:nvSpPr>
        <p:spPr>
          <a:xfrm rot="16200000">
            <a:off x="-251833" y="3759062"/>
            <a:ext cx="157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Housing Starts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65B6A2-A710-4E25-8F00-8BD525B623B9}"/>
              </a:ext>
            </a:extLst>
          </p:cNvPr>
          <p:cNvSpPr txBox="1"/>
          <p:nvPr/>
        </p:nvSpPr>
        <p:spPr>
          <a:xfrm rot="16200000">
            <a:off x="-181556" y="5708151"/>
            <a:ext cx="157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63E4FA-CB2C-448C-BF36-05DFA6A003C3}"/>
              </a:ext>
            </a:extLst>
          </p:cNvPr>
          <p:cNvSpPr txBox="1"/>
          <p:nvPr/>
        </p:nvSpPr>
        <p:spPr>
          <a:xfrm rot="16200000">
            <a:off x="5914444" y="1965063"/>
            <a:ext cx="157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Oil Production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5A398-1C72-46AA-A4F5-B7243C161081}"/>
              </a:ext>
            </a:extLst>
          </p:cNvPr>
          <p:cNvSpPr txBox="1"/>
          <p:nvPr/>
        </p:nvSpPr>
        <p:spPr>
          <a:xfrm rot="16200000">
            <a:off x="5794627" y="3696604"/>
            <a:ext cx="157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Blob Polarity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1DE9D2-1851-44A3-AAB8-5A05A76C8CE8}"/>
              </a:ext>
            </a:extLst>
          </p:cNvPr>
          <p:cNvSpPr txBox="1"/>
          <p:nvPr/>
        </p:nvSpPr>
        <p:spPr>
          <a:xfrm rot="16200000">
            <a:off x="5933126" y="5759310"/>
            <a:ext cx="157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5E2172-1914-4EA7-AF7C-A2B7D7CB7B74}"/>
              </a:ext>
            </a:extLst>
          </p:cNvPr>
          <p:cNvSpPr txBox="1"/>
          <p:nvPr/>
        </p:nvSpPr>
        <p:spPr>
          <a:xfrm>
            <a:off x="6992445" y="1307667"/>
            <a:ext cx="26549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Note: World Oil Production Data not available</a:t>
            </a:r>
          </a:p>
        </p:txBody>
      </p:sp>
    </p:spTree>
    <p:extLst>
      <p:ext uri="{BB962C8B-B14F-4D97-AF65-F5344CB8AC3E}">
        <p14:creationId xmlns:p14="http://schemas.microsoft.com/office/powerpoint/2010/main" val="254219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DCAD-1AA5-4A33-B384-D55B16C9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63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Oil Price Prediction Effort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4BE6672-C537-46A4-96C7-8EE95273081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4"/>
          <a:ext cx="8128000" cy="5312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831598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59911520"/>
                    </a:ext>
                  </a:extLst>
                </a:gridCol>
              </a:tblGrid>
              <a:tr h="1289293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/>
                        <a:t>Data Acquisition</a:t>
                      </a:r>
                    </a:p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Assess Data Options</a:t>
                      </a:r>
                    </a:p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Proxies/</a:t>
                      </a:r>
                      <a:r>
                        <a:rPr lang="en-US" sz="2400" baseline="0" dirty="0" err="1">
                          <a:solidFill>
                            <a:schemeClr val="tx1"/>
                          </a:solidFill>
                        </a:rPr>
                        <a:t>Supply|Demand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/>
                        <a:t>Data Cleanse/Prep</a:t>
                      </a:r>
                    </a:p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Data Fill – Average – Manipulation(fill-linear)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40212"/>
                  </a:ext>
                </a:extLst>
              </a:tr>
              <a:tr h="169886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Twitter Sentiment</a:t>
                      </a:r>
                    </a:p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Initial Test Correlations</a:t>
                      </a:r>
                    </a:p>
                    <a:p>
                      <a:pPr algn="ctr"/>
                      <a:r>
                        <a:rPr lang="en-US" sz="2400" b="1" dirty="0"/>
                        <a:t>Visualize/Graph</a:t>
                      </a:r>
                    </a:p>
                    <a:p>
                      <a:pPr algn="ctr"/>
                      <a:r>
                        <a:rPr lang="en-US" sz="2400" b="1" dirty="0"/>
                        <a:t>Random Walk</a:t>
                      </a:r>
                    </a:p>
                    <a:p>
                      <a:pPr algn="ctr"/>
                      <a:r>
                        <a:rPr lang="en-US" sz="2400" b="1" dirty="0" err="1"/>
                        <a:t>ADFuller</a:t>
                      </a:r>
                      <a:r>
                        <a:rPr lang="en-US" sz="2400" b="1" dirty="0"/>
                        <a:t>/Trend</a:t>
                      </a:r>
                    </a:p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64452"/>
                  </a:ext>
                </a:extLst>
              </a:tr>
              <a:tr h="1289293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Modelling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Combine Data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Regression/Price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Classification/Up or Down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Neural Network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b="1" dirty="0">
                          <a:solidFill>
                            <a:schemeClr val="bg1"/>
                          </a:solidFill>
                        </a:rPr>
                        <a:t>Interpretation/</a:t>
                      </a:r>
                      <a:r>
                        <a:rPr lang="en-US" sz="2900" b="1" dirty="0" err="1">
                          <a:solidFill>
                            <a:schemeClr val="bg1"/>
                          </a:solidFill>
                        </a:rPr>
                        <a:t>Interation</a:t>
                      </a:r>
                      <a:endParaRPr lang="en-US" sz="29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Modelling Conclusions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Determine Next Steps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 Manipulation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Data Acquisition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84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17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C0C4-015A-43DB-B75B-1AAEC0361437}"/>
              </a:ext>
            </a:extLst>
          </p:cNvPr>
          <p:cNvSpPr txBox="1"/>
          <p:nvPr/>
        </p:nvSpPr>
        <p:spPr>
          <a:xfrm>
            <a:off x="2177716" y="545431"/>
            <a:ext cx="783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Poor Linear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184337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0ECA-D247-451B-BD9B-04F69CD6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Walk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FD9C58-01C5-4F90-AE85-36C3CD24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71" y="1568462"/>
            <a:ext cx="9375457" cy="481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77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14B7-18B0-46D5-AAAF-C5EC5839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84"/>
            <a:ext cx="10515600" cy="870117"/>
          </a:xfrm>
        </p:spPr>
        <p:txBody>
          <a:bodyPr/>
          <a:lstStyle/>
          <a:p>
            <a:pPr algn="ctr"/>
            <a:r>
              <a:rPr lang="en-US" dirty="0"/>
              <a:t>Classification Models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3F76F4-FE22-41BE-A1CC-EE3BA46C1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64402"/>
              </p:ext>
            </p:extLst>
          </p:nvPr>
        </p:nvGraphicFramePr>
        <p:xfrm>
          <a:off x="1628273" y="1323474"/>
          <a:ext cx="8935454" cy="5085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7727">
                  <a:extLst>
                    <a:ext uri="{9D8B030D-6E8A-4147-A177-3AD203B41FA5}">
                      <a16:colId xmlns:a16="http://schemas.microsoft.com/office/drawing/2014/main" val="115021322"/>
                    </a:ext>
                  </a:extLst>
                </a:gridCol>
                <a:gridCol w="4467727">
                  <a:extLst>
                    <a:ext uri="{9D8B030D-6E8A-4147-A177-3AD203B41FA5}">
                      <a16:colId xmlns:a16="http://schemas.microsoft.com/office/drawing/2014/main" val="649476743"/>
                    </a:ext>
                  </a:extLst>
                </a:gridCol>
              </a:tblGrid>
              <a:tr h="565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LDA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QDA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325534"/>
                  </a:ext>
                </a:extLst>
              </a:tr>
              <a:tr h="565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DTC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ETC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523309"/>
                  </a:ext>
                </a:extLst>
              </a:tr>
              <a:tr h="565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ADABoost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Bagging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717771"/>
                  </a:ext>
                </a:extLst>
              </a:tr>
              <a:tr h="565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Gradient Boosting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Extra Tree Ensemble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110617"/>
                  </a:ext>
                </a:extLst>
              </a:tr>
              <a:tr h="565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Random Forrest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Ridge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483531"/>
                  </a:ext>
                </a:extLst>
              </a:tr>
              <a:tr h="565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SGD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BNB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0717"/>
                  </a:ext>
                </a:extLst>
              </a:tr>
              <a:tr h="565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GNB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KNN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491951"/>
                  </a:ext>
                </a:extLst>
              </a:tr>
              <a:tr h="565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MLP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LSVC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0211"/>
                  </a:ext>
                </a:extLst>
              </a:tr>
              <a:tr h="565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NuSVC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SVC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060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78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AF31-A524-4D1E-9D97-450213A4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pPr algn="ctr"/>
            <a:r>
              <a:rPr lang="en-US" dirty="0"/>
              <a:t>AUC Performance Curves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DA2235C-FEF3-4F52-9CA0-43270EE2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8" y="1346599"/>
            <a:ext cx="4860856" cy="243042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54365CA-73CB-4DCE-8A96-1C6E6360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17" y="1457897"/>
            <a:ext cx="5199625" cy="2430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D33CCB-B78F-4BD8-87F0-7A682A56FC06}"/>
              </a:ext>
            </a:extLst>
          </p:cNvPr>
          <p:cNvSpPr txBox="1"/>
          <p:nvPr/>
        </p:nvSpPr>
        <p:spPr>
          <a:xfrm>
            <a:off x="367458" y="1129554"/>
            <a:ext cx="471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Daily Binary AUC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6560B-BDC4-43E3-A0FF-C9242E06F377}"/>
              </a:ext>
            </a:extLst>
          </p:cNvPr>
          <p:cNvSpPr txBox="1"/>
          <p:nvPr/>
        </p:nvSpPr>
        <p:spPr>
          <a:xfrm>
            <a:off x="7066548" y="1129554"/>
            <a:ext cx="437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Daily Continuous AUC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B37C314-6A4A-415A-8A00-B7E930EEA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58" y="4363404"/>
            <a:ext cx="4860856" cy="24304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964918-F9F1-43A3-A9F0-6F40CD82B347}"/>
              </a:ext>
            </a:extLst>
          </p:cNvPr>
          <p:cNvSpPr txBox="1"/>
          <p:nvPr/>
        </p:nvSpPr>
        <p:spPr>
          <a:xfrm>
            <a:off x="713874" y="4098756"/>
            <a:ext cx="417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Monthly Binary AUC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5B37FC3B-DF57-46C3-96E6-DB9F06B2E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053" y="4330848"/>
            <a:ext cx="4925968" cy="24629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7C4E8A-18FE-4311-9B3D-2A60A1CF8B25}"/>
              </a:ext>
            </a:extLst>
          </p:cNvPr>
          <p:cNvSpPr txBox="1"/>
          <p:nvPr/>
        </p:nvSpPr>
        <p:spPr>
          <a:xfrm>
            <a:off x="7259052" y="4146182"/>
            <a:ext cx="39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Monthly Continuous AUC</a:t>
            </a:r>
          </a:p>
        </p:txBody>
      </p:sp>
    </p:spTree>
    <p:extLst>
      <p:ext uri="{BB962C8B-B14F-4D97-AF65-F5344CB8AC3E}">
        <p14:creationId xmlns:p14="http://schemas.microsoft.com/office/powerpoint/2010/main" val="391651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3D5D-452D-4006-B053-205BC33A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346"/>
            <a:ext cx="10515600" cy="8781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DABA-111D-4620-9A9C-8358E2EE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26" y="969816"/>
            <a:ext cx="4106048" cy="2377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CA947A-0B59-4896-B2BE-62B0260D4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14" y="969816"/>
            <a:ext cx="3769471" cy="2603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0EDFD-E867-4306-8754-9AEAF1A6B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426" y="4191434"/>
            <a:ext cx="4106048" cy="2377756"/>
          </a:xfrm>
          <a:prstGeom prst="rect">
            <a:avLst/>
          </a:prstGeom>
        </p:spPr>
      </p:pic>
      <p:pic>
        <p:nvPicPr>
          <p:cNvPr id="10" name="Picture 9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AF5BD946-B284-4108-88F3-E47256BE5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814" y="4226322"/>
            <a:ext cx="3769471" cy="2307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984704-49F2-4C75-9402-4A2E0AC2640B}"/>
              </a:ext>
            </a:extLst>
          </p:cNvPr>
          <p:cNvSpPr txBox="1"/>
          <p:nvPr/>
        </p:nvSpPr>
        <p:spPr>
          <a:xfrm>
            <a:off x="1297426" y="752330"/>
            <a:ext cx="441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Daily Binary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CF258-CA6C-4331-9C57-AC25DCE1C7CB}"/>
              </a:ext>
            </a:extLst>
          </p:cNvPr>
          <p:cNvSpPr txBox="1"/>
          <p:nvPr/>
        </p:nvSpPr>
        <p:spPr>
          <a:xfrm>
            <a:off x="7114674" y="752330"/>
            <a:ext cx="361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Daily Continuous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F9776-7182-498A-8B7B-7933C87D5E76}"/>
              </a:ext>
            </a:extLst>
          </p:cNvPr>
          <p:cNvSpPr txBox="1"/>
          <p:nvPr/>
        </p:nvSpPr>
        <p:spPr>
          <a:xfrm>
            <a:off x="1799498" y="3946722"/>
            <a:ext cx="340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Monthly Binary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A50B7-E487-4E23-907A-913819096219}"/>
              </a:ext>
            </a:extLst>
          </p:cNvPr>
          <p:cNvSpPr txBox="1"/>
          <p:nvPr/>
        </p:nvSpPr>
        <p:spPr>
          <a:xfrm>
            <a:off x="7481980" y="3946722"/>
            <a:ext cx="288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Monthly Continuous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1136C-8508-433D-8AD5-2DFC91B1E03C}"/>
              </a:ext>
            </a:extLst>
          </p:cNvPr>
          <p:cNvSpPr txBox="1"/>
          <p:nvPr/>
        </p:nvSpPr>
        <p:spPr>
          <a:xfrm>
            <a:off x="7481980" y="6457890"/>
            <a:ext cx="361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Note: UUPs relative change was too small month to month; perhaps better to scale all data then calculate percent change.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76D43-9BBD-448F-B408-C5F33CA3332B}"/>
              </a:ext>
            </a:extLst>
          </p:cNvPr>
          <p:cNvSpPr txBox="1"/>
          <p:nvPr/>
        </p:nvSpPr>
        <p:spPr>
          <a:xfrm>
            <a:off x="1945385" y="3347572"/>
            <a:ext cx="361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Note: GDPs relative change was may be too small day to day; perhaps better to scale all data then calculate percent change, then binary.</a:t>
            </a:r>
          </a:p>
        </p:txBody>
      </p:sp>
    </p:spTree>
    <p:extLst>
      <p:ext uri="{BB962C8B-B14F-4D97-AF65-F5344CB8AC3E}">
        <p14:creationId xmlns:p14="http://schemas.microsoft.com/office/powerpoint/2010/main" val="80452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414</Words>
  <Application>Microsoft Office PowerPoint</Application>
  <PresentationFormat>Widescreen</PresentationFormat>
  <Paragraphs>122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Idea</vt:lpstr>
      <vt:lpstr>Data Acquisition</vt:lpstr>
      <vt:lpstr>Visually Correlated?</vt:lpstr>
      <vt:lpstr>Oil Price Prediction Effort</vt:lpstr>
      <vt:lpstr>PowerPoint Presentation</vt:lpstr>
      <vt:lpstr>Random Walk</vt:lpstr>
      <vt:lpstr>Classification Models</vt:lpstr>
      <vt:lpstr>AUC Performance Curves</vt:lpstr>
      <vt:lpstr>Feature Importance</vt:lpstr>
      <vt:lpstr>Classifier Reports</vt:lpstr>
      <vt:lpstr>PowerPoint Presentation</vt:lpstr>
      <vt:lpstr>PowerPoint Presentation</vt:lpstr>
      <vt:lpstr>Oil Price Prediction Effort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&lt;Project Name&gt;</dc:title>
  <dc:creator>Jimmy McClure</dc:creator>
  <cp:lastModifiedBy>Jimmy McClure</cp:lastModifiedBy>
  <cp:revision>16</cp:revision>
  <dcterms:created xsi:type="dcterms:W3CDTF">2020-10-02T21:21:26Z</dcterms:created>
  <dcterms:modified xsi:type="dcterms:W3CDTF">2020-10-03T16:49:10Z</dcterms:modified>
</cp:coreProperties>
</file>